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1.xml" ContentType="application/vnd.openxmlformats-officedocument.drawingml.chart+xml"/>
  <Override PartName="/ppt/notesSlides/notesSlide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eb1fd13bbd44d6" /><Relationship Type="http://schemas.openxmlformats.org/officeDocument/2006/relationships/extended-properties" Target="/docProps/app.xml" Id="Re8c09907646e41c9" /><Relationship Type="http://schemas.openxmlformats.org/officeDocument/2006/relationships/officeDocument" Target="/ppt/presentation.xml" Id="R339b56fcb28a48a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26655cb7a14733"/>
  </p:sldMasterIdLst>
  <p:notesMasterIdLst>
    <p:notesMasterId xmlns:r="http://schemas.openxmlformats.org/officeDocument/2006/relationships" r:id="R79efe823269a42a1"/>
  </p:notesMasterIdLst>
  <p:sldIdLst>
    <p:sldId xmlns:r="http://schemas.openxmlformats.org/officeDocument/2006/relationships" id="256" r:id="Ra7c74384e4364690"/>
    <p:sldId xmlns:r="http://schemas.openxmlformats.org/officeDocument/2006/relationships" id="257" r:id="Rd5a9c5aeec244b5b"/>
    <p:sldId xmlns:r="http://schemas.openxmlformats.org/officeDocument/2006/relationships" id="258" r:id="Re212b57e777c49dd"/>
    <p:sldId xmlns:r="http://schemas.openxmlformats.org/officeDocument/2006/relationships" id="259" r:id="R50b2a9dbb28447ae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922d8e2a3ec4cbd" /><Relationship Type="http://schemas.openxmlformats.org/officeDocument/2006/relationships/slideMaster" Target="/ppt/slideMasters/slideMaster1.xml" Id="R9e26655cb7a14733" /><Relationship Type="http://schemas.openxmlformats.org/officeDocument/2006/relationships/notesMaster" Target="/ppt/notesMasters/notesMaster1.xml" Id="R79efe823269a42a1" /><Relationship Type="http://schemas.openxmlformats.org/officeDocument/2006/relationships/presProps" Target="/ppt/presProps.xml" Id="R553a960626e44057" /><Relationship Type="http://schemas.openxmlformats.org/officeDocument/2006/relationships/tableStyles" Target="/ppt/tableStyles.xml" Id="Rfb40535fcb054c12" /><Relationship Type="http://schemas.openxmlformats.org/officeDocument/2006/relationships/slide" Target="/ppt/slides/slide1.xml" Id="Ra7c74384e4364690" /><Relationship Type="http://schemas.openxmlformats.org/officeDocument/2006/relationships/slide" Target="/ppt/slides/slide2.xml" Id="Rd5a9c5aeec244b5b" /><Relationship Type="http://schemas.openxmlformats.org/officeDocument/2006/relationships/slide" Target="/ppt/slides/slide3.xml" Id="Re212b57e777c49dd" /><Relationship Type="http://schemas.openxmlformats.org/officeDocument/2006/relationships/slide" Target="/ppt/slides/slide4.xml" Id="R50b2a9dbb28447a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1ce79b86f44e9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6119509f51a4bc9" /><Relationship Type="http://schemas.openxmlformats.org/officeDocument/2006/relationships/notesMaster" Target="/ppt/notesMasters/notesMaster1.xml" Id="R4829e696493943c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84faecca83244a0" /><Relationship Type="http://schemas.openxmlformats.org/officeDocument/2006/relationships/notesMaster" Target="/ppt/notesMasters/notesMaster1.xml" Id="R519c1f2925a342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13b3f14f314cd9" /><Relationship Type="http://schemas.openxmlformats.org/officeDocument/2006/relationships/notesMaster" Target="/ppt/notesMasters/notesMaster1.xml" Id="Raafe8226ba604e3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f3028b371894828" /><Relationship Type="http://schemas.openxmlformats.org/officeDocument/2006/relationships/notesMaster" Target="/ppt/notesMasters/notesMaster1.xml" Id="Rab403dec199940a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1ea54466c6484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8d302a3f9f4d33" /><Relationship Type="http://schemas.openxmlformats.org/officeDocument/2006/relationships/slideLayout" Target="/ppt/slideLayouts/slideLayout1.xml" Id="Rb6e9b4d9d36d486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6e9b4d9d36d486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ca1c6372644ca3" /><Relationship Type="http://schemas.openxmlformats.org/officeDocument/2006/relationships/notesSlide" Target="/ppt/notesSlides/notesSlide1.xml" Id="R445afef2a1ea432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ea0d5b917d4df2" /><Relationship Type="http://schemas.openxmlformats.org/officeDocument/2006/relationships/notesSlide" Target="/ppt/notesSlides/notesSlide2.xml" Id="R74cb512c343c43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7bdea5a1424394" /><Relationship Type="http://schemas.openxmlformats.org/officeDocument/2006/relationships/notesSlide" Target="/ppt/notesSlides/notesSlide3.xml" Id="R2d8eb5e493f34de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a22dcbf01483f" /><Relationship Type="http://schemas.openxmlformats.org/officeDocument/2006/relationships/chart" Target="/ppt/slides/charts/chart1.xml" Id="R4302d47472b141f5" /><Relationship Type="http://schemas.openxmlformats.org/officeDocument/2006/relationships/notesSlide" Target="/ppt/notesSlides/notesSlide4.xml" Id="R2e2020ca062f4941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col"/>
        <c:varyColors val="0"/>
        <c:ser>
          <c:idx val="0"/>
          <c:order val="0"/>
          <c:tx>
            <c:v>Volunteers</c:v>
          </c:tx>
          <c:spPr>
            <a:solidFill xmlns:a="http://schemas.openxmlformats.org/drawingml/2006/main">
              <a:srgbClr val="47796F"/>
            </a:solidFill>
          </c:spPr>
          <c:cat>
            <c:strLit>
              <c:ptCount val="4"/>
              <c:pt idx="0">
                <c:v>Clear</c:v>
              </c:pt>
              <c:pt idx="1">
                <c:v>Repair</c:v>
              </c:pt>
              <c:pt idx="2">
                <c:v>Welcome</c:v>
              </c:pt>
              <c:pt idx="3">
                <c:v>Float</c:v>
              </c:pt>
            </c:strLit>
          </c:cat>
          <c:val>
            <c:numLit>
              <c:formatCode>General</c:formatCode>
              <c:ptCount val="4"/>
              <c:pt idx="0">
                <c:v>14</c:v>
              </c:pt>
              <c:pt idx="1">
                <c:v>10</c:v>
              </c:pt>
              <c:pt idx="2">
                <c:v>8</c:v>
              </c:pt>
              <c:pt idx="3">
                <c:v>4</c:v>
              </c:pt>
            </c:numLit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t>Volunteers</a:t>
                </a:r>
              </a:p>
            </c:rich>
          </c:tx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72768"/>
        <c:lblAlgn val="ctr"/>
        <c:lblOffset val="100"/>
        <c:noMultiLvlLbl val="0"/>
      </c:catAx>
      <c:valAx>
        <c:axId val="48672768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9E0DE"/>
              </a:solidFill>
              <a:prstDash val="solid"/>
            </a:ln>
          </c:spPr>
        </c:majorGridlines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FB205AB-512C-41A7-971F-13D74A9E8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2D74C4C-5D7F-4323-8886-68D7E1B68E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800100"/>
            <a:ext cx="3238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C8644F"/>
                </a:solidFill>
              </a:defRPr>
            </a:pPr>
            <a:r>
              <a:rPr sz="975" b="1">
                <a:solidFill>
                  <a:srgbClr val="C8644F"/>
                </a:solidFill>
              </a:rPr>
              <a:t>COMMUNITY PROJECT BRIEF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1567C4F-87E2-4186-912E-12A2DFBBD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66850"/>
            <a:ext cx="6858000" cy="1885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800">
                <a:solidFill>
                  <a:srgbClr val="253032"/>
                </a:solidFill>
              </a:defRPr>
            </a:pPr>
            <a:r>
              <a:rPr sz="4800">
                <a:solidFill>
                  <a:srgbClr val="253032"/>
                </a:solidFill>
              </a:rPr>
              <a:t>River Trail</a:t>
            </a:r>
          </a:p>
          <a:p xmlns:a="http://schemas.openxmlformats.org/drawingml/2006/main">
            <a:pPr>
              <a:defRPr sz="4800">
                <a:solidFill>
                  <a:srgbClr val="253032"/>
                </a:solidFill>
              </a:defRPr>
            </a:pPr>
            <a:r>
              <a:rPr sz="4800">
                <a:solidFill>
                  <a:srgbClr val="253032"/>
                </a:solidFill>
              </a:rPr>
              <a:t>Volunteer Day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A662B6-E873-4AA7-8E1F-1E698EED2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14750"/>
            <a:ext cx="5953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667174"/>
                </a:solidFill>
              </a:defRPr>
            </a:pPr>
            <a:r>
              <a:rPr sz="1800">
                <a:solidFill>
                  <a:srgbClr val="667174"/>
                </a:solidFill>
              </a:rPr>
              <a:t>One Saturday to repair, refresh, and reconnect a neighborhood trail.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72F26D-F0B9-4A8F-A82E-3915DE662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58125" y="1066800"/>
            <a:ext cx="2952750" cy="36766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E5EEE9"/>
          </a:solidFill>
          <a:ln xmlns:a="http://schemas.openxmlformats.org/drawingml/2006/main" w="9525">
            <a:solidFill>
              <a:srgbClr val="47796F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68FF73-F38B-479E-85F7-05B59D5D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1695450"/>
            <a:ext cx="20002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2700" b="1">
                <a:solidFill>
                  <a:srgbClr val="47796F"/>
                </a:solidFill>
              </a:defRPr>
            </a:pPr>
            <a:r>
              <a:rPr sz="2700" b="1">
                <a:solidFill>
                  <a:srgbClr val="47796F"/>
                </a:solidFill>
              </a:rPr>
              <a:t>SATURDAY</a:t>
            </a:r>
          </a:p>
          <a:p xmlns:a="http://schemas.openxmlformats.org/drawingml/2006/main">
            <a:pPr algn="ctr">
              <a:defRPr sz="2700" b="1">
                <a:solidFill>
                  <a:srgbClr val="47796F"/>
                </a:solidFill>
              </a:defRPr>
            </a:pPr>
            <a:r>
              <a:rPr sz="2700" b="1">
                <a:solidFill>
                  <a:srgbClr val="47796F"/>
                </a:solidFill>
              </a:rPr>
              <a:t>MAY 16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C3924A-3CB6-4C98-B72B-16F96B885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3162300"/>
            <a:ext cx="2000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8:30 AM–1:00 PM</a:t>
            </a:r>
          </a:p>
          <a:p xmlns:a="http://schemas.openxmlformats.org/drawingml/2006/main">
            <a:pPr algn="ctr"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North trailhead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7DD91-BB84-475B-876E-7F8C65DAF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67174"/>
                </a:solidFill>
              </a:defRPr>
            </a:pPr>
            <a:r>
              <a:rPr sz="825" b="1">
                <a:solidFill>
                  <a:srgbClr val="667174"/>
                </a:solidFill>
              </a:rPr>
              <a:t>RIVER TRAIL VOLUNTEER DAY  •  SYNTHETIC SAMPLE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64A283-3988-45D3-9B3F-3D16AA88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7796F"/>
                </a:solidFill>
              </a:defRPr>
            </a:pPr>
            <a:r>
              <a:rPr sz="900" b="1">
                <a:solidFill>
                  <a:srgbClr val="47796F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990001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68C01E-EBB4-4A0C-9537-916DC576E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9906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>
                <a:solidFill>
                  <a:srgbClr val="253032"/>
                </a:solidFill>
              </a:defRPr>
            </a:pPr>
            <a:r>
              <a:rPr sz="3150">
                <a:solidFill>
                  <a:srgbClr val="253032"/>
                </a:solidFill>
              </a:rPr>
              <a:t>A focused morning can reset the trail for the season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5F72AC-2D70-445D-A3D7-889B29EEF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24000"/>
            <a:ext cx="8096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667174"/>
                </a:solidFill>
              </a:defRPr>
            </a:pPr>
            <a:r>
              <a:rPr sz="1500">
                <a:solidFill>
                  <a:srgbClr val="667174"/>
                </a:solidFill>
              </a:rPr>
              <a:t>Three work zones keep the day useful, social, and easy to join.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7EEA26-1CE2-45D7-B80C-76FB40D19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438400"/>
            <a:ext cx="590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644F"/>
                </a:solidFill>
              </a:defRPr>
            </a:pPr>
            <a:r>
              <a:rPr sz="1350" b="1">
                <a:solidFill>
                  <a:srgbClr val="C8644F"/>
                </a:solidFill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E3459-A99D-4DB7-850B-005813D5F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028950"/>
            <a:ext cx="3143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477ABCF-7E3A-48F4-8204-68E1C62D7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337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253032"/>
                </a:solidFill>
              </a:defRPr>
            </a:pPr>
            <a:r>
              <a:rPr sz="2550">
                <a:solidFill>
                  <a:srgbClr val="253032"/>
                </a:solidFill>
              </a:rPr>
              <a:t>Clear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2488AE-DA30-42FB-B019-BE341566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005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Remove litter, trim back overgrowth, and reopen sightlines.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47411-C7F0-4A2E-9691-9AB0D9CBA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438400"/>
            <a:ext cx="590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644F"/>
                </a:solidFill>
              </a:defRPr>
            </a:pPr>
            <a:r>
              <a:rPr sz="1350" b="1">
                <a:solidFill>
                  <a:srgbClr val="C8644F"/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31E706-B8A6-4270-8511-59DC51AAE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028950"/>
            <a:ext cx="3143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29A3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F9EDEE-2500-4D90-B61D-A1C8BE5B2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33337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253032"/>
                </a:solidFill>
              </a:defRPr>
            </a:pPr>
            <a:r>
              <a:rPr sz="2550">
                <a:solidFill>
                  <a:srgbClr val="253032"/>
                </a:solidFill>
              </a:rPr>
              <a:t>Repair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3601BF-4220-483A-BE0A-496BAAB53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40005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Refresh two benches, replace trail markers, and fill washouts.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80C800-692D-4153-997A-C2E38BD3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2438400"/>
            <a:ext cx="590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644F"/>
                </a:solidFill>
              </a:defRPr>
            </a:pPr>
            <a:r>
              <a:rPr sz="1350" b="1">
                <a:solidFill>
                  <a:srgbClr val="C8644F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B02359-1B5E-48F4-BD4F-898F3657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028950"/>
            <a:ext cx="3143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C5A99C-FE3B-404B-A8D0-3F841E93F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33750"/>
            <a:ext cx="238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550">
                <a:solidFill>
                  <a:srgbClr val="253032"/>
                </a:solidFill>
              </a:defRPr>
            </a:pPr>
            <a:r>
              <a:rPr sz="2550">
                <a:solidFill>
                  <a:srgbClr val="253032"/>
                </a:solidFill>
              </a:rPr>
              <a:t>Welcome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9D5427-8282-42AE-857D-9A52FB08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000500"/>
            <a:ext cx="304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Add native plants and host a picnic at the finish.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B49BB5-926E-421A-8FED-83320B4F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67174"/>
                </a:solidFill>
              </a:defRPr>
            </a:pPr>
            <a:r>
              <a:rPr sz="825" b="1">
                <a:solidFill>
                  <a:srgbClr val="667174"/>
                </a:solidFill>
              </a:rPr>
              <a:t>RIVER TRAIL VOLUNTEER DAY  •  SYNTHETIC SAMPLE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945E23-2180-4B8A-ACAC-C070045A7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7796F"/>
                </a:solidFill>
              </a:defRPr>
            </a:pPr>
            <a:r>
              <a:rPr sz="900" b="1">
                <a:solidFill>
                  <a:srgbClr val="47796F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548177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D5117A7-1442-4878-BD9E-8A304ABAE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952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>
                <a:solidFill>
                  <a:srgbClr val="253032"/>
                </a:solidFill>
              </a:defRPr>
            </a:pPr>
            <a:r>
              <a:rPr sz="3150">
                <a:solidFill>
                  <a:srgbClr val="253032"/>
                </a:solidFill>
              </a:rPr>
              <a:t>The day is paced for visible progress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AFB7D1-D6EB-4C24-A312-D6EEB1622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57350"/>
            <a:ext cx="95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47796F"/>
                </a:solidFill>
              </a:defRPr>
            </a:pPr>
            <a:r>
              <a:rPr sz="1650" b="1">
                <a:solidFill>
                  <a:srgbClr val="47796F"/>
                </a:solidFill>
              </a:rPr>
              <a:t>8:30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0C4EAC-A1CE-455E-B0E0-A0C179652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1743075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1B9683-0953-4D3C-8B8D-9872BA17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1914525"/>
            <a:ext cx="190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7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0C38A7-36D1-4FD0-9683-997A9CF55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16383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3032"/>
                </a:solidFill>
              </a:defRPr>
            </a:pPr>
            <a:r>
              <a:rPr sz="1875" b="1">
                <a:solidFill>
                  <a:srgbClr val="253032"/>
                </a:solidFill>
              </a:rPr>
              <a:t>Gather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7D2B9B-ACD2-4885-956C-BA557F487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6573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Coffee, safety briefing, team assignments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730A5E-2F5D-4D71-9902-E5F07851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86050"/>
            <a:ext cx="95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47796F"/>
                </a:solidFill>
              </a:defRPr>
            </a:pPr>
            <a:r>
              <a:rPr sz="1650" b="1">
                <a:solidFill>
                  <a:srgbClr val="47796F"/>
                </a:solidFill>
              </a:rPr>
              <a:t>9:00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7C1CCD-70B2-4F62-9515-4F27A8506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771775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E95BDE-E406-4A8A-B1C1-A0F84CDAD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2943225"/>
            <a:ext cx="190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7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BA3EDE-A895-4E7E-BEF3-813FFF19B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6670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3032"/>
                </a:solidFill>
              </a:defRPr>
            </a:pPr>
            <a:r>
              <a:rPr sz="1875" b="1">
                <a:solidFill>
                  <a:srgbClr val="253032"/>
                </a:solidFill>
              </a:rPr>
              <a:t>Work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31DA5D-4596-4EAB-9DF4-D1A8EAF1E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860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Three zones move in parallel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7364C5-1355-43FB-AED0-05CA9BDE8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14750"/>
            <a:ext cx="95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47796F"/>
                </a:solidFill>
              </a:defRPr>
            </a:pPr>
            <a:r>
              <a:rPr sz="1650" b="1">
                <a:solidFill>
                  <a:srgbClr val="47796F"/>
                </a:solidFill>
              </a:rPr>
              <a:t>11:45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FADF4A-F887-43AF-A4E3-A64D192F9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800475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7796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5FE6E2-C7FA-4AC6-A694-C994B421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3971925"/>
            <a:ext cx="19050" cy="781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7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26C353-3CE3-49BD-9410-BCBD6CE06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36957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3032"/>
                </a:solidFill>
              </a:defRPr>
            </a:pPr>
            <a:r>
              <a:rPr sz="1875" b="1">
                <a:solidFill>
                  <a:srgbClr val="253032"/>
                </a:solidFill>
              </a:rPr>
              <a:t>Finish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45225B-3949-4751-877B-37AFA92C7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7147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Tool return and before/after walk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9168A2-F65B-40C5-BEB4-4B15D2171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743450"/>
            <a:ext cx="95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47796F"/>
                </a:solidFill>
              </a:defRPr>
            </a:pPr>
            <a:r>
              <a:rPr sz="1650" b="1">
                <a:solidFill>
                  <a:srgbClr val="47796F"/>
                </a:solidFill>
              </a:rPr>
              <a:t>12:15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DA6F3-3EF4-43BF-A47A-3480C5E47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4829175"/>
            <a:ext cx="171450" cy="171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8644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81148A-0E5C-4C0E-AC2F-9C218EB38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4724400"/>
            <a:ext cx="2095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253032"/>
                </a:solidFill>
              </a:defRPr>
            </a:pPr>
            <a:r>
              <a:rPr sz="1875" b="1">
                <a:solidFill>
                  <a:srgbClr val="253032"/>
                </a:solidFill>
              </a:rPr>
              <a:t>Share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414BDD-4343-40C2-A78C-915D90951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743450"/>
            <a:ext cx="571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>
                <a:solidFill>
                  <a:srgbClr val="667174"/>
                </a:solidFill>
              </a:defRPr>
            </a:pPr>
            <a:r>
              <a:rPr sz="1425">
                <a:solidFill>
                  <a:srgbClr val="667174"/>
                </a:solidFill>
              </a:rPr>
              <a:t>Picnic lunch and season sign-ups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AD7EE9-3F30-4484-824E-873996993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67174"/>
                </a:solidFill>
              </a:defRPr>
            </a:pPr>
            <a:r>
              <a:rPr sz="825" b="1">
                <a:solidFill>
                  <a:srgbClr val="667174"/>
                </a:solidFill>
              </a:rPr>
              <a:t>RIVER TRAIL VOLUNTEER DAY  •  SYNTHETIC SAMPLE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1198621-3026-479C-A70C-05E09FE5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7796F"/>
                </a:solidFill>
              </a:defRPr>
            </a:pPr>
            <a:r>
              <a:rPr sz="900" b="1">
                <a:solidFill>
                  <a:srgbClr val="47796F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4998323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E3B4C8-502C-4D90-882C-34105C39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962025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3150">
                <a:solidFill>
                  <a:srgbClr val="253032"/>
                </a:solidFill>
              </a:defRPr>
            </a:pPr>
            <a:r>
              <a:rPr sz="3150">
                <a:solidFill>
                  <a:srgbClr val="253032"/>
                </a:solidFill>
              </a:rPr>
              <a:t>A simple crew plan keeps everyone supported</a:t>
            </a:r>
          </a:p>
        </p:txBody>
      </p:sp>
      <p:graphicFrame>
        <p:nvGraphicFramePr>
          <p:cNvPr id="10" name="Chart"/>
          <p:cNvGraphicFramePr/>
          <p:nvPr/>
        </p:nvGraphicFramePr>
        <p:xfrm>
          <a:off xmlns:a="http://schemas.openxmlformats.org/drawingml/2006/main" x="800100" y="1714500"/>
          <a:ext xmlns:a="http://schemas.openxmlformats.org/drawingml/2006/main" cx="6191250" cy="3429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302d47472b141f5"/>
          </a:graphicData>
        </a:graphic>
      </p:graphicFrame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5A97DF-173D-4069-BB16-C8CEB7D3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1809750"/>
            <a:ext cx="3295650" cy="3105150"/>
          </a:xfrm>
          <a:prstGeom xmlns:a="http://schemas.openxmlformats.org/drawingml/2006/main" prst="roundRect">
            <a:avLst>
              <a:gd name="adj" fmla="val 4908"/>
            </a:avLst>
          </a:prstGeom>
          <a:solidFill xmlns:a="http://schemas.openxmlformats.org/drawingml/2006/main">
            <a:srgbClr val="E5EE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EFCA00-7EEF-4843-8C31-7EB26DE5F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171700"/>
            <a:ext cx="2095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47796F"/>
                </a:solidFill>
              </a:defRPr>
            </a:pPr>
            <a:r>
              <a:rPr sz="1800" b="1">
                <a:solidFill>
                  <a:srgbClr val="47796F"/>
                </a:solidFill>
              </a:rPr>
              <a:t>Bring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1C3AEA-0ED7-4BF1-B2A1-3AC726D5F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81300"/>
            <a:ext cx="2428875" cy="1695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• Refillable water bottle</a:t>
            </a:r>
          </a:p>
          <a:p xmlns:a="http://schemas.openxmlformats.org/drawingml/2006/main">
            <a:pPr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• Work gloves</a:t>
            </a:r>
          </a:p>
          <a:p xmlns:a="http://schemas.openxmlformats.org/drawingml/2006/main">
            <a:pPr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• Closed-toe shoes</a:t>
            </a:r>
          </a:p>
          <a:p xmlns:a="http://schemas.openxmlformats.org/drawingml/2006/main">
            <a:pPr>
              <a:defRPr sz="1500">
                <a:solidFill>
                  <a:srgbClr val="253032"/>
                </a:solidFill>
              </a:defRPr>
            </a:pPr>
            <a:r>
              <a:rPr sz="1500">
                <a:solidFill>
                  <a:srgbClr val="253032"/>
                </a:solidFill>
              </a:rPr>
              <a:t>• Weather-ready layers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3ADA8A-32AD-4531-AEA6-53091C41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5257800"/>
            <a:ext cx="32956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C8644F"/>
                </a:solidFill>
              </a:defRPr>
            </a:pPr>
            <a:r>
              <a:rPr sz="1275" b="1">
                <a:solidFill>
                  <a:srgbClr val="C8644F"/>
                </a:solidFill>
              </a:rPr>
              <a:t>Tools, lunch, and training are provided.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D23AD5-3132-4032-A397-7F56578C5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91275"/>
            <a:ext cx="7620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667174"/>
                </a:solidFill>
              </a:defRPr>
            </a:pPr>
            <a:r>
              <a:rPr sz="825" b="1">
                <a:solidFill>
                  <a:srgbClr val="667174"/>
                </a:solidFill>
              </a:rPr>
              <a:t>RIVER TRAIL VOLUNTEER DAY  •  SYNTHETIC SAMPLE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F2712B-4FA6-4379-9D98-0E9FB40CB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6270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47796F"/>
                </a:solidFill>
              </a:defRPr>
            </a:pPr>
            <a:r>
              <a:rPr sz="900" b="1">
                <a:solidFill>
                  <a:srgbClr val="47796F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87238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2026-07-29T06:13:28.5150000Z</dcterms:created>
  <dcterms:modified xsi:type="dcterms:W3CDTF">2026-07-29T06:13:28.5150000Z</dcterms:modified>
</coreProperties>
</file>